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8"/>
  </p:notesMasterIdLst>
  <p:handoutMasterIdLst>
    <p:handoutMasterId r:id="rId19"/>
  </p:handoutMasterIdLst>
  <p:sldIdLst>
    <p:sldId id="2147480102" r:id="rId4"/>
    <p:sldId id="2147482792" r:id="rId5"/>
    <p:sldId id="2147482794" r:id="rId6"/>
    <p:sldId id="2147482795" r:id="rId7"/>
    <p:sldId id="2147482793" r:id="rId8"/>
    <p:sldId id="2147480006" r:id="rId9"/>
    <p:sldId id="2147480056" r:id="rId10"/>
    <p:sldId id="2147482788" r:id="rId11"/>
    <p:sldId id="2147482791" r:id="rId12"/>
    <p:sldId id="2147480034" r:id="rId13"/>
    <p:sldId id="2147480035" r:id="rId14"/>
    <p:sldId id="2147480059" r:id="rId15"/>
    <p:sldId id="2147480060" r:id="rId16"/>
    <p:sldId id="2147479792" r:id="rId17"/>
  </p:sldIdLst>
  <p:sldSz cx="12192000" cy="6858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SemiBold" panose="020B0706030804020204" pitchFamily="34" charset="0"/>
      <p:bold r:id="rId24"/>
      <p:boldItalic r:id="rId25"/>
    </p:embeddedFont>
    <p:embeddedFont>
      <p:font typeface="Segoe Sans Text" pitchFamily="2" charset="0"/>
      <p:regular r:id="rId26"/>
      <p:bold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82792"/>
            <p14:sldId id="2147482794"/>
            <p14:sldId id="2147482795"/>
            <p14:sldId id="2147482793"/>
            <p14:sldId id="2147480006"/>
            <p14:sldId id="2147480056"/>
            <p14:sldId id="2147482788"/>
          </p14:sldIdLst>
        </p14:section>
        <p14:section name="2 - Headline only slides" id="{D1C1D983-152B-C840-9473-185250523AC9}">
          <p14:sldIdLst/>
        </p14:section>
        <p14:section name="Agenda" id="{194114FB-11A9-460A-BA65-6CA85323C1BD}">
          <p14:sldIdLst>
            <p14:sldId id="2147482791"/>
          </p14:sldIdLst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F78C5-6D31-4813-B6CC-102E17F5A7EB}" v="73" dt="2024-11-12T19:46:17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8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11/11/2024 3:58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11/11/2024 3:58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11/11/2024 3:58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5BD01-9234-4B7F-EDD0-972177C1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D0F79-1517-5859-2B5E-A889613E6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F8715-7F62-7A8F-261E-2DADECBB4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82BB57-A311-DEBC-CDFC-E1FC157292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90B5-AFFD-D2E0-11C1-3B8DDC6635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7C34BE-FE3A-53CB-1B9C-49AE141F75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3:58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2CE-827F-056C-D36D-653784A5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CFB42-AE72-863F-2778-399FED9B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F8A8A-F6C1-3F22-E338-BF3E42881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CE82DA-0923-5162-4E8D-9DAEA9A68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48F3-0E39-AA39-E73D-B0F73846C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8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FC24-AC7A-73F0-AD2E-250F06CA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84F0-733C-17B5-EAEE-2F0F6E4EE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B4FD6-484C-21A1-9ED1-BBC205825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03FD3-DCA5-400E-0158-2611D1298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11/11/2024 3:58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www.paciellogroup.com/resources/contrastAnalys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226597" cy="1789080"/>
          </a:xfrm>
        </p:spPr>
        <p:txBody>
          <a:bodyPr/>
          <a:lstStyle/>
          <a:p>
            <a:r>
              <a:rPr lang="en-US" sz="32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Discover the Latest GitHub Copilot Features for .NET Developers in Visual Studio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Rhea 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86BAD-FB9D-8600-802E-FC48B470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4CE32-F76B-3E91-9A95-F9EC541648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D8839-989D-6A76-8573-25B2116D1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0735" y="2016723"/>
            <a:ext cx="4916702" cy="1723549"/>
          </a:xfrm>
        </p:spPr>
        <p:txBody>
          <a:bodyPr/>
          <a:lstStyle/>
          <a:p>
            <a:r>
              <a:rPr lang="en-US" sz="2800" dirty="0"/>
              <a:t>Quality improvements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Calling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Related Files and solution traits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Multi-Model capabilities 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E0A50-1549-7CB6-30A5-42B3E55CD8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0677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F0602-52B5-1E90-3ACA-68616A0BAD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5" y="3911039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04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4B56E-ED0F-2815-E6D9-5DF45B63B8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4815" y="3914486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03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0B1C10E-366A-4DF7-F6FC-372E024A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Agenda 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F74491-4754-9917-405E-846434DFBD08}"/>
              </a:ext>
            </a:extLst>
          </p:cNvPr>
          <p:cNvSpPr txBox="1">
            <a:spLocks/>
          </p:cNvSpPr>
          <p:nvPr/>
        </p:nvSpPr>
        <p:spPr>
          <a:xfrm>
            <a:off x="584814" y="2016723"/>
            <a:ext cx="543645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Open Sans"/>
                <a:ea typeface="Open Sans"/>
                <a:cs typeface="Open Sans"/>
              </a:rPr>
              <a:t>Guided Chat</a:t>
            </a:r>
            <a:endParaRPr lang="en-US" sz="28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DF840B-8365-55FB-2150-8834F744A4C5}"/>
              </a:ext>
            </a:extLst>
          </p:cNvPr>
          <p:cNvSpPr txBox="1">
            <a:spLocks/>
          </p:cNvSpPr>
          <p:nvPr/>
        </p:nvSpPr>
        <p:spPr>
          <a:xfrm>
            <a:off x="641464" y="4470043"/>
            <a:ext cx="262839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2A7B060-BB16-7288-E23A-9F3E79614810}"/>
              </a:ext>
            </a:extLst>
          </p:cNvPr>
          <p:cNvSpPr txBox="1">
            <a:spLocks/>
          </p:cNvSpPr>
          <p:nvPr/>
        </p:nvSpPr>
        <p:spPr>
          <a:xfrm>
            <a:off x="6170735" y="4497109"/>
            <a:ext cx="4916702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Copilot Edits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files edits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Copilot plans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E0FA0-B88D-6E45-26AF-613150D21ABA}"/>
              </a:ext>
            </a:extLst>
          </p:cNvPr>
          <p:cNvSpPr txBox="1"/>
          <p:nvPr/>
        </p:nvSpPr>
        <p:spPr>
          <a:xfrm>
            <a:off x="584815" y="2638898"/>
            <a:ext cx="402466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Mention detection 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 Library 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Conversational AI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16764-E344-45E6-7075-46FD0D0507A0}"/>
              </a:ext>
            </a:extLst>
          </p:cNvPr>
          <p:cNvSpPr txBox="1"/>
          <p:nvPr/>
        </p:nvSpPr>
        <p:spPr>
          <a:xfrm>
            <a:off x="570677" y="4986962"/>
            <a:ext cx="522302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Fix with Copilot 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Breakpoints with Copilot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E7D1C-6669-9F50-48B6-FAFAB9ADC924}"/>
              </a:ext>
            </a:extLst>
          </p:cNvPr>
          <p:cNvSpPr txBox="1"/>
          <p:nvPr/>
        </p:nvSpPr>
        <p:spPr>
          <a:xfrm>
            <a:off x="584814" y="4424358"/>
            <a:ext cx="78773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Integrated AI experiences </a:t>
            </a:r>
          </a:p>
        </p:txBody>
      </p:sp>
    </p:spTree>
    <p:extLst>
      <p:ext uri="{BB962C8B-B14F-4D97-AF65-F5344CB8AC3E}">
        <p14:creationId xmlns:p14="http://schemas.microsoft.com/office/powerpoint/2010/main" val="16478744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A6A80F-7E7E-72F4-4290-B369D5315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47809" y="1289138"/>
            <a:ext cx="4487957" cy="369332"/>
          </a:xfrm>
        </p:spPr>
        <p:txBody>
          <a:bodyPr/>
          <a:lstStyle/>
          <a:p>
            <a:r>
              <a:rPr lang="en-US" sz="2400" dirty="0"/>
              <a:t>Coming soon…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BA2A5-7142-3FA6-2F91-AB76FE9DE0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340" y="1910028"/>
            <a:ext cx="5278341" cy="1785104"/>
          </a:xfrm>
        </p:spPr>
        <p:txBody>
          <a:bodyPr/>
          <a:lstStyle/>
          <a:p>
            <a:r>
              <a:rPr lang="en-US" sz="1100" b="0" i="0" dirty="0">
                <a:effectLst/>
              </a:rPr>
              <a:t>Code referencing &amp; Content Exclusion for submodules and nested repositories </a:t>
            </a:r>
          </a:p>
          <a:p>
            <a:r>
              <a:rPr lang="en-US" sz="1100" b="0" i="0" dirty="0">
                <a:effectLst/>
              </a:rPr>
              <a:t>Guided chat, Prompt Library, Ice breakers</a:t>
            </a:r>
          </a:p>
          <a:p>
            <a:pPr algn="l"/>
            <a:r>
              <a:rPr lang="en-US" sz="1100" b="0" i="0" dirty="0">
                <a:effectLst/>
              </a:rPr>
              <a:t>Repo-level custom instructions</a:t>
            </a:r>
          </a:p>
          <a:p>
            <a:pPr algn="l"/>
            <a:r>
              <a:rPr lang="en-US" sz="1100" b="0" i="0" dirty="0">
                <a:effectLst/>
              </a:rPr>
              <a:t>Model selection in chat tool window</a:t>
            </a:r>
          </a:p>
          <a:p>
            <a:pPr algn="l"/>
            <a:r>
              <a:rPr lang="en-US" sz="1100" dirty="0"/>
              <a:t>Related files and solution based traits</a:t>
            </a:r>
            <a:endParaRPr lang="en-US" sz="1100" b="0" i="0" dirty="0">
              <a:effectLst/>
            </a:endParaRPr>
          </a:p>
          <a:p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52C82-E4AA-8C2E-0383-F8A71EF393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0677" y="1315069"/>
            <a:ext cx="4210728" cy="738664"/>
          </a:xfrm>
        </p:spPr>
        <p:txBody>
          <a:bodyPr/>
          <a:lstStyle/>
          <a:p>
            <a:r>
              <a:rPr lang="en-US" sz="2400" dirty="0"/>
              <a:t>Visual Studio 2022 17.12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E760AE-526D-B490-1482-A7B7506768C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47809" y="1817694"/>
            <a:ext cx="4785131" cy="184666"/>
          </a:xfrm>
        </p:spPr>
        <p:txBody>
          <a:bodyPr/>
          <a:lstStyle/>
          <a:p>
            <a:r>
              <a:rPr lang="en-US" dirty="0"/>
              <a:t>Function calling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AA10BE-C8BC-E7B4-6993-F568EB956A5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2114" y="4313695"/>
            <a:ext cx="2628396" cy="815608"/>
          </a:xfrm>
        </p:spPr>
        <p:txBody>
          <a:bodyPr/>
          <a:lstStyle/>
          <a:p>
            <a:pPr algn="l"/>
            <a:r>
              <a:rPr lang="en-US" sz="1100" b="0" i="0" dirty="0">
                <a:effectLst/>
              </a:rPr>
              <a:t>Slash command expansion</a:t>
            </a:r>
          </a:p>
          <a:p>
            <a:pPr algn="l"/>
            <a:r>
              <a:rPr lang="en-US" sz="1100" b="0" i="0" dirty="0">
                <a:effectLst/>
              </a:rPr>
              <a:t>Copilot Edits</a:t>
            </a:r>
          </a:p>
          <a:p>
            <a:endParaRPr lang="en-US" sz="11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7BFF90-3FE6-DB69-8C71-6CE68D7B31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0677" y="3880939"/>
            <a:ext cx="4155340" cy="738664"/>
          </a:xfrm>
        </p:spPr>
        <p:txBody>
          <a:bodyPr/>
          <a:lstStyle/>
          <a:p>
            <a:r>
              <a:rPr lang="en-US" sz="2400" dirty="0"/>
              <a:t>Visual Studio 2022 17.13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EB0183-90E4-8669-8F46-28C67478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GitHub Copilot features</a:t>
            </a:r>
          </a:p>
        </p:txBody>
      </p:sp>
    </p:spTree>
    <p:extLst>
      <p:ext uri="{BB962C8B-B14F-4D97-AF65-F5344CB8AC3E}">
        <p14:creationId xmlns:p14="http://schemas.microsoft.com/office/powerpoint/2010/main" val="27241917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A7F21-CD36-7F23-A56C-C1EA2F582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FE79452D-BAEB-A6BE-3682-9ED9084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25152C0A-A72B-D969-ACA2-F2B0C803C337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C6ED8FDE-EA99-2777-9698-C7677E2033EA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730E9B-A2D7-9C1C-74DF-D7B5149A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600" dirty="0"/>
              <a:t>Sign in to GitHub</a:t>
            </a:r>
            <a:endParaRPr lang="en-US" sz="6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E93948-CE82-EFBE-0A1D-FE51C68C92DE}"/>
              </a:ext>
            </a:extLst>
          </p:cNvPr>
          <p:cNvGrpSpPr/>
          <p:nvPr/>
        </p:nvGrpSpPr>
        <p:grpSpPr>
          <a:xfrm>
            <a:off x="3422457" y="3958129"/>
            <a:ext cx="5553763" cy="1183327"/>
            <a:chOff x="3422457" y="3958129"/>
            <a:chExt cx="5553763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491CC7FE-A28F-1BE7-DA97-4C91336044D8}"/>
                </a:ext>
              </a:extLst>
            </p:cNvPr>
            <p:cNvSpPr txBox="1">
              <a:spLocks/>
            </p:cNvSpPr>
            <p:nvPr/>
          </p:nvSpPr>
          <p:spPr>
            <a:xfrm>
              <a:off x="4234542" y="3958129"/>
              <a:ext cx="4741678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Get GitHub Copilot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aka.ms/getGitHubCopilot</a:t>
              </a: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6D06CD16-AED2-8D76-3ED8-1F926656E190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2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6075-420B-24B3-8662-AFD36F33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DAE2B8E4-3861-A91C-8F5A-9027B744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Upcoming Visual Studio Sessions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3443FD-1720-701A-BBF2-CC5AE70DC52E}"/>
              </a:ext>
            </a:extLst>
          </p:cNvPr>
          <p:cNvSpPr txBox="1">
            <a:spLocks/>
          </p:cNvSpPr>
          <p:nvPr/>
        </p:nvSpPr>
        <p:spPr>
          <a:xfrm>
            <a:off x="570677" y="1636882"/>
            <a:ext cx="9605263" cy="25853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accent2"/>
                </a:solidFill>
              </a:rPr>
              <a:t>Nov 13</a:t>
            </a:r>
          </a:p>
          <a:p>
            <a:r>
              <a:rPr lang="en-US" sz="2400">
                <a:solidFill>
                  <a:schemeClr val="accent2"/>
                </a:solidFill>
              </a:rPr>
              <a:t>6:30 – 7:00 PM PST</a:t>
            </a:r>
          </a:p>
          <a:p>
            <a:r>
              <a:rPr lang="en-US" sz="2400"/>
              <a:t>​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9E2C64-09F9-2FC4-DE5E-34E4C0DBDA84}"/>
              </a:ext>
            </a:extLst>
          </p:cNvPr>
          <p:cNvSpPr txBox="1">
            <a:spLocks/>
          </p:cNvSpPr>
          <p:nvPr/>
        </p:nvSpPr>
        <p:spPr>
          <a:xfrm>
            <a:off x="4129610" y="1636882"/>
            <a:ext cx="6865148" cy="18554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Master Visual Studio Debugging: Tips, Tricks, and AI Insights!</a:t>
            </a:r>
          </a:p>
          <a:p>
            <a:r>
              <a:rPr lang="en-US" sz="2400" b="0" i="1">
                <a:solidFill>
                  <a:schemeClr val="accent3"/>
                </a:solidFill>
              </a:rPr>
              <a:t>Harshada Hole</a:t>
            </a:r>
          </a:p>
          <a:p>
            <a:r>
              <a:rPr lang="en-US" sz="24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198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81410" y="2459504"/>
            <a:ext cx="4451089" cy="2585323"/>
          </a:xfrm>
        </p:spPr>
        <p:txBody>
          <a:bodyPr/>
          <a:lstStyle/>
          <a:p>
            <a:r>
              <a:rPr lang="en-US" sz="2400"/>
              <a:t>Help us to make even more community-driven improvements! ​</a:t>
            </a:r>
          </a:p>
          <a:p>
            <a:r>
              <a:rPr lang="en-US" sz="2400"/>
              <a:t>​</a:t>
            </a:r>
          </a:p>
          <a:p>
            <a:endParaRPr lang="en-US" sz="2400"/>
          </a:p>
          <a:p>
            <a:r>
              <a:rPr lang="en-US" sz="2400"/>
              <a:t>Start the conversation on Developer Community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Tell us your feedback!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370419-3725-0333-43D3-CE45A08E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44" y="159069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09DFD4-9ABA-730E-3597-B77428BAA2AD}"/>
              </a:ext>
            </a:extLst>
          </p:cNvPr>
          <p:cNvSpPr/>
          <p:nvPr/>
        </p:nvSpPr>
        <p:spPr bwMode="auto">
          <a:xfrm>
            <a:off x="5624623" y="4550735"/>
            <a:ext cx="659219" cy="4465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5588" y="819758"/>
            <a:ext cx="7653418" cy="661104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Framework</a:t>
            </a:r>
            <a:r>
              <a:rPr lang="en-US" sz="2400" b="0">
                <a:latin typeface="Open Sans"/>
                <a:ea typeface="Open Sans"/>
                <a:cs typeface="Open Sans"/>
              </a:rPr>
              <a:t>: .NET 9, ASP.NET Core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Data Layer</a:t>
            </a:r>
            <a:r>
              <a:rPr lang="en-US" sz="2400" b="0">
                <a:latin typeface="Open Sans"/>
                <a:ea typeface="Open Sans"/>
                <a:cs typeface="Open Sans"/>
              </a:rPr>
              <a:t>: Entity Framework Core, SQL Server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DevOps &amp; Cloud</a:t>
            </a:r>
            <a:r>
              <a:rPr lang="en-US" sz="2400" b="0">
                <a:latin typeface="Open Sans"/>
                <a:ea typeface="Open Sans"/>
                <a:cs typeface="Open Sans"/>
              </a:rPr>
              <a:t>: Docker, Kubernetes, Azure DevOps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Solution Structure Architecture:</a:t>
            </a:r>
          </a:p>
          <a:p>
            <a:pPr marL="742950" lvl="1" indent="-285750">
              <a:lnSpc>
                <a:spcPct val="150000"/>
              </a:lnSpc>
              <a:buClr>
                <a:srgbClr val="D502AA"/>
              </a:buClr>
              <a:buFont typeface="Arial"/>
              <a:buChar char="•"/>
            </a:pPr>
            <a:r>
              <a:rPr lang="en-US" sz="24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Frontend: </a:t>
            </a:r>
            <a:r>
              <a:rPr lang="en-US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Web and mobile clients built with ASP.NET Core and Blazor</a:t>
            </a:r>
          </a:p>
          <a:p>
            <a:pPr marL="742950" lvl="1" indent="-285750">
              <a:lnSpc>
                <a:spcPct val="150000"/>
              </a:lnSpc>
              <a:buClr>
                <a:srgbClr val="D502AA"/>
              </a:buClr>
              <a:buFont typeface="Arial"/>
              <a:buChar char="•"/>
            </a:pPr>
            <a:r>
              <a:rPr lang="en-US" sz="24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Backend: </a:t>
            </a:r>
            <a:r>
              <a:rPr lang="en-US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Multiple microservices managing different functionalities (Catalog, Ordering, Basket, etc.)</a:t>
            </a:r>
          </a:p>
          <a:p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eShop</a:t>
            </a:r>
            <a:endParaRPr lang="en-US"/>
          </a:p>
        </p:txBody>
      </p:sp>
      <p:pic>
        <p:nvPicPr>
          <p:cNvPr id="4" name="Picture 3" descr="eshop_homepage.png">
            <a:extLst>
              <a:ext uri="{FF2B5EF4-FFF2-40B4-BE49-F238E27FC236}">
                <a16:creationId xmlns:a16="http://schemas.microsoft.com/office/drawing/2014/main" id="{2BD6F4CB-7FE8-BE2C-6A0E-6248A211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7" y="1474613"/>
            <a:ext cx="4125886" cy="39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56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703</Words>
  <Application>Microsoft Office PowerPoint</Application>
  <PresentationFormat>Widescreen</PresentationFormat>
  <Paragraphs>111</Paragraphs>
  <Slides>14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Segoe Sans Text</vt:lpstr>
      <vt:lpstr>Wingdings</vt:lpstr>
      <vt:lpstr>Open Sans SemiBold</vt:lpstr>
      <vt:lpstr>Open Sans</vt:lpstr>
      <vt:lpstr>Arial</vt:lpstr>
      <vt:lpstr>Segoe UI</vt:lpstr>
      <vt:lpstr>Calibri</vt:lpstr>
      <vt:lpstr>Azure 2023 Template</vt:lpstr>
      <vt:lpstr>Discover the Latest GitHub Copilot Features for .NET Developers in Visual Studio</vt:lpstr>
      <vt:lpstr>Agenda </vt:lpstr>
      <vt:lpstr>GitHub Copilot features</vt:lpstr>
      <vt:lpstr>Sign in to GitHub</vt:lpstr>
      <vt:lpstr>Upcoming Visual Studio Sessions</vt:lpstr>
      <vt:lpstr>Tell us your feedback!</vt:lpstr>
      <vt:lpstr>Thank you</vt:lpstr>
      <vt:lpstr>Get .NET 9</vt:lpstr>
      <vt:lpstr>eShop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2024-11-12T20:05:55Z</dcterms:modified>
  <cp:category/>
</cp:coreProperties>
</file>